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62" r:id="rId3"/>
    <p:sldId id="263" r:id="rId4"/>
    <p:sldId id="264" r:id="rId5"/>
    <p:sldId id="2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snapToGrid="0">
      <p:cViewPr>
        <p:scale>
          <a:sx n="101" d="100"/>
          <a:sy n="101" d="100"/>
        </p:scale>
        <p:origin x="-90" y="-7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C954-031E-442A-9C3C-D90EEA87F72D}" type="datetimeFigureOut">
              <a:rPr lang="en-US" smtClean="0"/>
              <a:t>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5EA86-63BF-4500-88DA-127A557EED9E}" type="slidenum">
              <a:rPr lang="en-US" smtClean="0"/>
              <a:t>‹#›</a:t>
            </a:fld>
            <a:endParaRPr lang="en-US"/>
          </a:p>
        </p:txBody>
      </p:sp>
    </p:spTree>
    <p:extLst>
      <p:ext uri="{BB962C8B-B14F-4D97-AF65-F5344CB8AC3E}">
        <p14:creationId xmlns:p14="http://schemas.microsoft.com/office/powerpoint/2010/main" val="338176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05EA86-63BF-4500-88DA-127A557EED9E}" type="slidenum">
              <a:rPr lang="en-US" smtClean="0"/>
              <a:t>1</a:t>
            </a:fld>
            <a:endParaRPr lang="en-US"/>
          </a:p>
        </p:txBody>
      </p:sp>
    </p:spTree>
    <p:extLst>
      <p:ext uri="{BB962C8B-B14F-4D97-AF65-F5344CB8AC3E}">
        <p14:creationId xmlns:p14="http://schemas.microsoft.com/office/powerpoint/2010/main" val="249798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05EA86-63BF-4500-88DA-127A557EED9E}" type="slidenum">
              <a:rPr lang="en-US" smtClean="0"/>
              <a:t>2</a:t>
            </a:fld>
            <a:endParaRPr lang="en-US"/>
          </a:p>
        </p:txBody>
      </p:sp>
    </p:spTree>
    <p:extLst>
      <p:ext uri="{BB962C8B-B14F-4D97-AF65-F5344CB8AC3E}">
        <p14:creationId xmlns:p14="http://schemas.microsoft.com/office/powerpoint/2010/main" val="290092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05EA86-63BF-4500-88DA-127A557EED9E}" type="slidenum">
              <a:rPr lang="en-US" smtClean="0"/>
              <a:t>3</a:t>
            </a:fld>
            <a:endParaRPr lang="en-US"/>
          </a:p>
        </p:txBody>
      </p:sp>
    </p:spTree>
    <p:extLst>
      <p:ext uri="{BB962C8B-B14F-4D97-AF65-F5344CB8AC3E}">
        <p14:creationId xmlns:p14="http://schemas.microsoft.com/office/powerpoint/2010/main" val="389453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05EA86-63BF-4500-88DA-127A557EED9E}" type="slidenum">
              <a:rPr lang="en-US" smtClean="0"/>
              <a:t>4</a:t>
            </a:fld>
            <a:endParaRPr lang="en-US"/>
          </a:p>
        </p:txBody>
      </p:sp>
    </p:spTree>
    <p:extLst>
      <p:ext uri="{BB962C8B-B14F-4D97-AF65-F5344CB8AC3E}">
        <p14:creationId xmlns:p14="http://schemas.microsoft.com/office/powerpoint/2010/main" val="3120595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05EA86-63BF-4500-88DA-127A557EED9E}" type="slidenum">
              <a:rPr lang="en-US" smtClean="0"/>
              <a:t>5</a:t>
            </a:fld>
            <a:endParaRPr lang="en-US"/>
          </a:p>
        </p:txBody>
      </p:sp>
    </p:spTree>
    <p:extLst>
      <p:ext uri="{BB962C8B-B14F-4D97-AF65-F5344CB8AC3E}">
        <p14:creationId xmlns:p14="http://schemas.microsoft.com/office/powerpoint/2010/main" val="2226761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1/7/2021</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0481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288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1/7/2021</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575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1/7/2021</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710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1/7/2021</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9686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6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87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913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3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1/7/2021</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665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197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1/7/2021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6889502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386191B5-2583-4B3E-B008-3E5A376147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295C4DB5-1B45-490F-A51B-23C9B9A43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xmlns="" id="{63C20DDE-67DF-47CA-B658-875EA5D810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xmlns="" id="{72B4ED93-D6A4-4A1D-9CA7-A0549AB6D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xmlns="" id="{33CDB51E-5C4D-4F0C-93ED-45A7630614BA}"/>
              </a:ext>
            </a:extLst>
          </p:cNvPr>
          <p:cNvPicPr>
            <a:picLocks noChangeAspect="1"/>
          </p:cNvPicPr>
          <p:nvPr/>
        </p:nvPicPr>
        <p:blipFill rotWithShape="1">
          <a:blip r:embed="rId5"/>
          <a:srcRect r="4262" b="-1"/>
          <a:stretch/>
        </p:blipFill>
        <p:spPr>
          <a:xfrm>
            <a:off x="446534" y="604757"/>
            <a:ext cx="7498616" cy="5796043"/>
          </a:xfrm>
          <a:prstGeom prst="rect">
            <a:avLst/>
          </a:prstGeom>
        </p:spPr>
      </p:pic>
      <p:sp>
        <p:nvSpPr>
          <p:cNvPr id="24" name="Rectangle 23">
            <a:extLst>
              <a:ext uri="{FF2B5EF4-FFF2-40B4-BE49-F238E27FC236}">
                <a16:creationId xmlns:a16="http://schemas.microsoft.com/office/drawing/2014/main" xmlns="" id="{A9C7CFDB-8577-4539-8795-F8B34A3075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5E63EB5C-D28B-4F8E-9F92-DC55BEA572B3}"/>
              </a:ext>
            </a:extLst>
          </p:cNvPr>
          <p:cNvSpPr>
            <a:spLocks noGrp="1"/>
          </p:cNvSpPr>
          <p:nvPr>
            <p:ph type="ctrTitle"/>
          </p:nvPr>
        </p:nvSpPr>
        <p:spPr>
          <a:xfrm>
            <a:off x="8296275" y="1419225"/>
            <a:ext cx="3081576" cy="2085869"/>
          </a:xfrm>
        </p:spPr>
        <p:txBody>
          <a:bodyPr>
            <a:normAutofit/>
          </a:bodyPr>
          <a:lstStyle/>
          <a:p>
            <a:r>
              <a:rPr lang="en-US" sz="3200" dirty="0">
                <a:solidFill>
                  <a:srgbClr val="FFFFFF"/>
                </a:solidFill>
              </a:rPr>
              <a:t>Tutorial 2</a:t>
            </a:r>
            <a:endParaRPr lang="en-CA" sz="3200" dirty="0">
              <a:solidFill>
                <a:srgbClr val="FFFFFF"/>
              </a:solidFill>
            </a:endParaRPr>
          </a:p>
        </p:txBody>
      </p:sp>
      <p:sp>
        <p:nvSpPr>
          <p:cNvPr id="3" name="Subtitle 2">
            <a:extLst>
              <a:ext uri="{FF2B5EF4-FFF2-40B4-BE49-F238E27FC236}">
                <a16:creationId xmlns:a16="http://schemas.microsoft.com/office/drawing/2014/main" xmlns="" id="{AE6BE16A-E06B-4F76-B41B-D0C864717462}"/>
              </a:ext>
            </a:extLst>
          </p:cNvPr>
          <p:cNvSpPr>
            <a:spLocks noGrp="1"/>
          </p:cNvSpPr>
          <p:nvPr>
            <p:ph type="subTitle" idx="1"/>
          </p:nvPr>
        </p:nvSpPr>
        <p:spPr>
          <a:xfrm>
            <a:off x="8296275" y="3505095"/>
            <a:ext cx="3081576" cy="1733655"/>
          </a:xfrm>
        </p:spPr>
        <p:txBody>
          <a:bodyPr>
            <a:normAutofit/>
          </a:bodyPr>
          <a:lstStyle/>
          <a:p>
            <a:r>
              <a:rPr lang="en-GB" sz="1800" b="1" i="1" dirty="0">
                <a:effectLst/>
                <a:latin typeface="Times New Roman" panose="02020603050405020304" pitchFamily="18" charset="0"/>
                <a:ea typeface="Times New Roman" panose="02020603050405020304" pitchFamily="18" charset="0"/>
                <a:cs typeface="Arial" panose="020B0604020202020204" pitchFamily="34" charset="0"/>
              </a:rPr>
              <a:t>The Importance of a Language.</a:t>
            </a:r>
            <a:endParaRPr lang="en-CA" sz="1800" dirty="0">
              <a:effectLst/>
              <a:latin typeface="Calibri" panose="020F0502020204030204" pitchFamily="34" charset="0"/>
              <a:ea typeface="Times New Roman" panose="02020603050405020304" pitchFamily="18" charset="0"/>
              <a:cs typeface="Arial" panose="020B0604020202020204" pitchFamily="34" charset="0"/>
            </a:endParaRPr>
          </a:p>
          <a:p>
            <a:endParaRPr lang="en-CA" dirty="0">
              <a:solidFill>
                <a:srgbClr val="FFFFFF">
                  <a:alpha val="75000"/>
                </a:srgbClr>
              </a:solidFill>
            </a:endParaRPr>
          </a:p>
        </p:txBody>
      </p:sp>
      <p:pic>
        <p:nvPicPr>
          <p:cNvPr id="4" name="Audio 3">
            <a:hlinkClick r:id="" action="ppaction://media"/>
            <a:extLst>
              <a:ext uri="{FF2B5EF4-FFF2-40B4-BE49-F238E27FC236}">
                <a16:creationId xmlns:a16="http://schemas.microsoft.com/office/drawing/2014/main" xmlns="" id="{8FBDDCE6-DF1B-4FA5-ABC2-AD4E0847CF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06959051"/>
      </p:ext>
    </p:extLst>
  </p:cSld>
  <p:clrMapOvr>
    <a:masterClrMapping/>
  </p:clrMapOvr>
  <mc:AlternateContent xmlns:mc="http://schemas.openxmlformats.org/markup-compatibility/2006" xmlns:p14="http://schemas.microsoft.com/office/powerpoint/2010/main">
    <mc:Choice Requires="p14">
      <p:transition spd="slow" p14:dur="2000" advTm="29063"/>
    </mc:Choice>
    <mc:Fallback xmlns="">
      <p:transition spd="slow" advTm="290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321A8B-1E4F-441F-A37F-3552BF057AEA}"/>
              </a:ext>
            </a:extLst>
          </p:cNvPr>
          <p:cNvSpPr>
            <a:spLocks noGrp="1"/>
          </p:cNvSpPr>
          <p:nvPr>
            <p:ph type="title"/>
          </p:nvPr>
        </p:nvSpPr>
        <p:spPr/>
        <p:txBody>
          <a:bodyPr>
            <a:normAutofit/>
          </a:bodyPr>
          <a:lstStyle/>
          <a:p>
            <a:pPr algn="ctr"/>
            <a:r>
              <a:rPr lang="en-GB" b="1" i="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Assets and Liabilities.</a:t>
            </a:r>
            <a:r>
              <a:rPr lang="en-CA"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r>
            <a:br>
              <a:rPr lang="en-CA"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br>
            <a:endParaRPr lang="en-CA" dirty="0">
              <a:solidFill>
                <a:srgbClr val="FF0000"/>
              </a:solidFill>
            </a:endParaRPr>
          </a:p>
        </p:txBody>
      </p:sp>
      <p:sp>
        <p:nvSpPr>
          <p:cNvPr id="3" name="Content Placeholder 2">
            <a:extLst>
              <a:ext uri="{FF2B5EF4-FFF2-40B4-BE49-F238E27FC236}">
                <a16:creationId xmlns:a16="http://schemas.microsoft.com/office/drawing/2014/main" xmlns="" id="{D00AA6B9-BAB6-47E6-9BED-4EC6FEC903E1}"/>
              </a:ext>
            </a:extLst>
          </p:cNvPr>
          <p:cNvSpPr>
            <a:spLocks noGrp="1"/>
          </p:cNvSpPr>
          <p:nvPr>
            <p:ph idx="1"/>
          </p:nvPr>
        </p:nvSpPr>
        <p:spPr>
          <a:xfrm>
            <a:off x="581192" y="1575582"/>
            <a:ext cx="11029615" cy="4399768"/>
          </a:xfrm>
        </p:spPr>
        <p:txBody>
          <a:bodyPr>
            <a:normAutofit/>
          </a:bodyPr>
          <a:lstStyle/>
          <a:p>
            <a:pPr>
              <a:lnSpc>
                <a:spcPct val="150000"/>
              </a:lnSpc>
            </a:pPr>
            <a:r>
              <a:rPr lang="en-GB" sz="2800" dirty="0">
                <a:effectLst/>
                <a:latin typeface="Times New Roman" panose="02020603050405020304" pitchFamily="18" charset="0"/>
                <a:ea typeface="Times New Roman" panose="02020603050405020304" pitchFamily="18" charset="0"/>
              </a:rPr>
              <a:t>Because English occupies such a prominent place in international communication, it is worth pausing to consider some of the features that figure prominently in learning English as a foreign language. Depending on many variables in the background of the learner, some of these features may facilitate the learning of English, and others may make the effort more difficult. </a:t>
            </a:r>
            <a:endParaRPr lang="en-CA" sz="2800" dirty="0"/>
          </a:p>
        </p:txBody>
      </p:sp>
      <p:pic>
        <p:nvPicPr>
          <p:cNvPr id="4" name="Audio 3">
            <a:hlinkClick r:id="" action="ppaction://media"/>
            <a:extLst>
              <a:ext uri="{FF2B5EF4-FFF2-40B4-BE49-F238E27FC236}">
                <a16:creationId xmlns:a16="http://schemas.microsoft.com/office/drawing/2014/main" xmlns="" id="{CB7FDB9F-144C-4DAA-9EBE-33FAF763976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90134127"/>
      </p:ext>
    </p:extLst>
  </p:cSld>
  <p:clrMapOvr>
    <a:masterClrMapping/>
  </p:clrMapOvr>
  <mc:AlternateContent xmlns:mc="http://schemas.openxmlformats.org/markup-compatibility/2006" xmlns:p14="http://schemas.microsoft.com/office/powerpoint/2010/main">
    <mc:Choice Requires="p14">
      <p:transition spd="slow" p14:dur="2000" advTm="43036"/>
    </mc:Choice>
    <mc:Fallback xmlns="">
      <p:transition spd="slow" advTm="43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F51A376-83E0-4A44-9FA3-99B5C1D9D9EF}"/>
              </a:ext>
            </a:extLst>
          </p:cNvPr>
          <p:cNvSpPr txBox="1"/>
          <p:nvPr/>
        </p:nvSpPr>
        <p:spPr>
          <a:xfrm>
            <a:off x="633047" y="376538"/>
            <a:ext cx="11155680" cy="5185522"/>
          </a:xfrm>
          <a:prstGeom prst="rect">
            <a:avLst/>
          </a:prstGeom>
          <a:noFill/>
        </p:spPr>
        <p:txBody>
          <a:bodyPr wrap="square">
            <a:spAutoFit/>
          </a:bodyPr>
          <a:lstStyle/>
          <a:p>
            <a:pPr>
              <a:lnSpc>
                <a:spcPct val="150000"/>
              </a:lnSpc>
            </a:pPr>
            <a:r>
              <a:rPr lang="en-GB" sz="2800" dirty="0">
                <a:effectLst/>
                <a:latin typeface="Times New Roman" panose="02020603050405020304" pitchFamily="18" charset="0"/>
                <a:ea typeface="Times New Roman" panose="02020603050405020304" pitchFamily="18" charset="0"/>
              </a:rPr>
              <a:t>All languages are adequate for the needs of their culture, and we may assume without argument that English shares with the other major languages of Europe the ability to express the multiplicity of ideas and the refinements of thought that demand expression in our modern civilization. The question is rather one of simplicity. How readily can English be learned by the non-native speaker? Does it possess characteristics of vocabulary and grammar that render it easy or difficult to acquire? To attain a completely objective view of one’s own language is no simple matter</a:t>
            </a:r>
            <a:r>
              <a:rPr lang="en-GB" sz="1800" dirty="0">
                <a:effectLst/>
                <a:latin typeface="Times New Roman" panose="02020603050405020304" pitchFamily="18" charset="0"/>
                <a:ea typeface="Times New Roman" panose="02020603050405020304" pitchFamily="18" charset="0"/>
              </a:rPr>
              <a:t>. </a:t>
            </a:r>
            <a:endParaRPr lang="en-CA" dirty="0"/>
          </a:p>
        </p:txBody>
      </p:sp>
      <p:pic>
        <p:nvPicPr>
          <p:cNvPr id="2" name="Audio 1">
            <a:hlinkClick r:id="" action="ppaction://media"/>
            <a:extLst>
              <a:ext uri="{FF2B5EF4-FFF2-40B4-BE49-F238E27FC236}">
                <a16:creationId xmlns:a16="http://schemas.microsoft.com/office/drawing/2014/main" xmlns="" id="{BC6CD87C-54F4-4D37-A30E-EF726F09ED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60407358"/>
      </p:ext>
    </p:extLst>
  </p:cSld>
  <p:clrMapOvr>
    <a:masterClrMapping/>
  </p:clrMapOvr>
  <mc:AlternateContent xmlns:mc="http://schemas.openxmlformats.org/markup-compatibility/2006" xmlns:p14="http://schemas.microsoft.com/office/powerpoint/2010/main">
    <mc:Choice Requires="p14">
      <p:transition spd="slow" p14:dur="2000" advTm="75865"/>
    </mc:Choice>
    <mc:Fallback xmlns="">
      <p:transition spd="slow" advTm="758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1FC90CE-C3ED-40CC-BF8D-3642FC08AF24}"/>
              </a:ext>
            </a:extLst>
          </p:cNvPr>
          <p:cNvSpPr txBox="1"/>
          <p:nvPr/>
        </p:nvSpPr>
        <p:spPr>
          <a:xfrm>
            <a:off x="464234" y="2686819"/>
            <a:ext cx="8683282" cy="3247749"/>
          </a:xfrm>
          <a:prstGeom prst="rect">
            <a:avLst/>
          </a:prstGeom>
          <a:noFill/>
        </p:spPr>
        <p:txBody>
          <a:bodyPr wrap="square">
            <a:spAutoFit/>
          </a:bodyPr>
          <a:lstStyle/>
          <a:p>
            <a:pPr>
              <a:lnSpc>
                <a:spcPct val="150000"/>
              </a:lnSpc>
            </a:pPr>
            <a:r>
              <a:rPr lang="en-GB" sz="2800" dirty="0">
                <a:effectLst/>
                <a:latin typeface="Times New Roman" panose="02020603050405020304" pitchFamily="18" charset="0"/>
                <a:ea typeface="Times New Roman" panose="02020603050405020304" pitchFamily="18" charset="0"/>
              </a:rPr>
              <a:t>It is easy to assume that what we in infancy acquired without sensible difficulty will seem equally simple to those attempting to learn it in maturity. For most of us, learning any second language requires some effort, and some languages seem harder than others. </a:t>
            </a:r>
            <a:endParaRPr lang="en-CA" sz="2800" dirty="0"/>
          </a:p>
        </p:txBody>
      </p:sp>
      <p:pic>
        <p:nvPicPr>
          <p:cNvPr id="2" name="Audio 1">
            <a:hlinkClick r:id="" action="ppaction://media"/>
            <a:extLst>
              <a:ext uri="{FF2B5EF4-FFF2-40B4-BE49-F238E27FC236}">
                <a16:creationId xmlns:a16="http://schemas.microsoft.com/office/drawing/2014/main" xmlns="" id="{006773F7-CEBC-449A-A1F2-4B43A17322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32072980"/>
      </p:ext>
    </p:extLst>
  </p:cSld>
  <p:clrMapOvr>
    <a:masterClrMapping/>
  </p:clrMapOvr>
  <mc:AlternateContent xmlns:mc="http://schemas.openxmlformats.org/markup-compatibility/2006" xmlns:p14="http://schemas.microsoft.com/office/powerpoint/2010/main">
    <mc:Choice Requires="p14">
      <p:transition spd="slow" p14:dur="2000" advTm="26852"/>
    </mc:Choice>
    <mc:Fallback xmlns="">
      <p:transition spd="slow" advTm="268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1509617-A31A-4CA7-832A-9A96E5A3358B}"/>
              </a:ext>
            </a:extLst>
          </p:cNvPr>
          <p:cNvSpPr txBox="1"/>
          <p:nvPr/>
        </p:nvSpPr>
        <p:spPr>
          <a:xfrm>
            <a:off x="323557" y="1012419"/>
            <a:ext cx="11183815" cy="3901196"/>
          </a:xfrm>
          <a:prstGeom prst="rect">
            <a:avLst/>
          </a:prstGeom>
          <a:noFill/>
        </p:spPr>
        <p:txBody>
          <a:bodyPr wrap="square">
            <a:spAutoFit/>
          </a:bodyPr>
          <a:lstStyle/>
          <a:p>
            <a:pPr marL="0" marR="0" algn="just">
              <a:lnSpc>
                <a:spcPct val="150000"/>
              </a:lnSpc>
              <a:spcBef>
                <a:spcPts val="0"/>
              </a:spcBef>
              <a:spcAft>
                <a:spcPts val="0"/>
              </a:spcAft>
            </a:pPr>
            <a:r>
              <a:rPr lang="en-GB" sz="2800" dirty="0">
                <a:effectLst/>
                <a:latin typeface="Times New Roman" panose="02020603050405020304" pitchFamily="18" charset="0"/>
                <a:ea typeface="Times New Roman" panose="02020603050405020304" pitchFamily="18" charset="0"/>
                <a:cs typeface="Arial" panose="020B0604020202020204" pitchFamily="34" charset="0"/>
              </a:rPr>
              <a:t>The most obvious point to remember is that among the many variables in the</a:t>
            </a:r>
            <a:endParaRPr lang="en-CA" sz="28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0"/>
              </a:spcAft>
            </a:pPr>
            <a:r>
              <a:rPr lang="en-GB" sz="2800" dirty="0">
                <a:effectLst/>
                <a:latin typeface="Times New Roman" panose="02020603050405020304" pitchFamily="18" charset="0"/>
                <a:ea typeface="Times New Roman" panose="02020603050405020304" pitchFamily="18" charset="0"/>
                <a:cs typeface="Arial" panose="020B0604020202020204" pitchFamily="34" charset="0"/>
              </a:rPr>
              <a:t>difficulty of learning a language as an adult, perhaps the most important is the closeness of the speaker’s native language to the language that is being learned. All else equal, including the linguistic skill of the individual learner, English will seem easier to a native speaker of Dutch than to a native speaker of Korean.</a:t>
            </a:r>
            <a:endParaRPr lang="en-CA" sz="28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 name="Audio 1">
            <a:hlinkClick r:id="" action="ppaction://media"/>
            <a:extLst>
              <a:ext uri="{FF2B5EF4-FFF2-40B4-BE49-F238E27FC236}">
                <a16:creationId xmlns:a16="http://schemas.microsoft.com/office/drawing/2014/main" xmlns="" id="{BE9358AF-2E32-44DD-8E37-A16BD35A3E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17424028"/>
      </p:ext>
    </p:extLst>
  </p:cSld>
  <p:clrMapOvr>
    <a:masterClrMapping/>
  </p:clrMapOvr>
  <mc:AlternateContent xmlns:mc="http://schemas.openxmlformats.org/markup-compatibility/2006" xmlns:p14="http://schemas.microsoft.com/office/powerpoint/2010/main">
    <mc:Choice Requires="p14">
      <p:transition spd="slow" p14:dur="2000" advTm="34958"/>
    </mc:Choice>
    <mc:Fallback xmlns="">
      <p:transition spd="slow" advTm="349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301</Words>
  <Application>Microsoft Office PowerPoint</Application>
  <PresentationFormat>Custom</PresentationFormat>
  <Paragraphs>13</Paragraphs>
  <Slides>5</Slides>
  <Notes>5</Notes>
  <HiddenSlides>0</HiddenSlides>
  <MMClips>5</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DividendVTI</vt:lpstr>
      <vt:lpstr>Tutorial 2</vt:lpstr>
      <vt:lpstr>Assets and Liabilities.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 2</dc:title>
  <dc:creator>New</dc:creator>
  <cp:lastModifiedBy>محسن عابد</cp:lastModifiedBy>
  <cp:revision>17</cp:revision>
  <dcterms:created xsi:type="dcterms:W3CDTF">2020-11-04T03:46:03Z</dcterms:created>
  <dcterms:modified xsi:type="dcterms:W3CDTF">2021-01-07T21:21:50Z</dcterms:modified>
</cp:coreProperties>
</file>